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Arimo" panose="020B0604020202020204" charset="0"/>
      <p:regular r:id="rId11"/>
      <p:bold r:id="rId12"/>
      <p:italic r:id="rId13"/>
      <p:bold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Montserrat Classic" panose="020B0604020202020204" charset="0"/>
      <p:regular r:id="rId19"/>
      <p:bold r:id="rId20"/>
    </p:embeddedFont>
    <p:embeddedFont>
      <p:font typeface="Montserrat Light" panose="020B0604020202020204" charset="0"/>
      <p:regular r:id="rId21"/>
      <p:bold r:id="rId22"/>
      <p:italic r:id="rId23"/>
      <p:boldItalic r:id="rId24"/>
    </p:embeddedFont>
    <p:embeddedFont>
      <p:font typeface="Oswald" panose="020B0604020202020204" charset="0"/>
      <p:regular r:id="rId25"/>
      <p:bold r:id="rId26"/>
    </p:embeddedFont>
    <p:embeddedFont>
      <p:font typeface="Playlist Script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6" d="100"/>
          <a:sy n="46" d="100"/>
        </p:scale>
        <p:origin x="756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9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12/27/2019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l="5881" t="12913" r="3798" b="1083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989330" y="721936"/>
            <a:ext cx="22266660" cy="8843128"/>
            <a:chOff x="0" y="0"/>
            <a:chExt cx="29688880" cy="11790837"/>
          </a:xfrm>
        </p:grpSpPr>
        <p:sp>
          <p:nvSpPr>
            <p:cNvPr id="3" name="AutoShape 3"/>
            <p:cNvSpPr/>
            <p:nvPr/>
          </p:nvSpPr>
          <p:spPr>
            <a:xfrm>
              <a:off x="12261558" y="11399491"/>
              <a:ext cx="5165764" cy="391346"/>
            </a:xfrm>
            <a:prstGeom prst="rect">
              <a:avLst/>
            </a:prstGeom>
            <a:solidFill>
              <a:srgbClr val="F8CF2C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5073523"/>
              <a:ext cx="29688880" cy="312737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9772"/>
                </a:lnSpc>
              </a:pPr>
              <a:r>
                <a:rPr lang="en-US" sz="14123" b="1" spc="282">
                  <a:solidFill>
                    <a:srgbClr val="F8CF2C"/>
                  </a:solidFill>
                  <a:latin typeface="Oswald"/>
                </a:rPr>
                <a:t>MILÊNIO BUS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5441271" y="1888666"/>
              <a:ext cx="18806338" cy="240738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72"/>
                </a:lnSpc>
              </a:pPr>
              <a:r>
                <a:rPr lang="en-US" sz="5084" b="1" spc="1016">
                  <a:solidFill>
                    <a:srgbClr val="FFFEE6"/>
                  </a:solidFill>
                  <a:latin typeface="Montserrat Classic"/>
                </a:rPr>
                <a:t>RADARTONA - API</a:t>
              </a:r>
            </a:p>
            <a:p>
              <a:pPr algn="ctr">
                <a:lnSpc>
                  <a:spcPts val="4372"/>
                </a:lnSpc>
              </a:pPr>
              <a:endParaRPr lang="en-US" sz="5084" b="1" spc="1016">
                <a:solidFill>
                  <a:srgbClr val="FFFEE6"/>
                </a:solidFill>
                <a:latin typeface="Montserrat Classic"/>
              </a:endParaRPr>
            </a:p>
            <a:p>
              <a:pPr algn="ctr">
                <a:lnSpc>
                  <a:spcPts val="4816"/>
                </a:lnSpc>
              </a:pPr>
              <a:r>
                <a:rPr lang="en-US" sz="5600" b="1" spc="1120">
                  <a:solidFill>
                    <a:srgbClr val="FFFEE6"/>
                  </a:solidFill>
                  <a:latin typeface="Montserrat Classic"/>
                </a:rPr>
                <a:t>CHEGOU O GRANDE DIA!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6830548" y="8981946"/>
              <a:ext cx="16027783" cy="108215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6719"/>
                </a:lnSpc>
              </a:pPr>
              <a:r>
                <a:rPr lang="en-US" sz="4800" b="1" spc="240">
                  <a:solidFill>
                    <a:srgbClr val="FFFEE6"/>
                  </a:solidFill>
                  <a:latin typeface="Montserrat Light"/>
                </a:rPr>
                <a:t>MobiLab - SP</a:t>
              </a:r>
            </a:p>
          </p:txBody>
        </p:sp>
        <p:sp>
          <p:nvSpPr>
            <p:cNvPr id="7" name="AutoShape 7"/>
            <p:cNvSpPr/>
            <p:nvPr/>
          </p:nvSpPr>
          <p:spPr>
            <a:xfrm>
              <a:off x="12261558" y="0"/>
              <a:ext cx="5165764" cy="391346"/>
            </a:xfrm>
            <a:prstGeom prst="rect">
              <a:avLst/>
            </a:prstGeom>
            <a:solidFill>
              <a:srgbClr val="F8CF2C"/>
            </a:solid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422960" y="2616830"/>
            <a:ext cx="5021694" cy="115387"/>
          </a:xfrm>
          <a:prstGeom prst="rect">
            <a:avLst/>
          </a:prstGeom>
          <a:solidFill>
            <a:srgbClr val="FFFEE6"/>
          </a:solidFill>
        </p:spPr>
      </p:sp>
      <p:sp>
        <p:nvSpPr>
          <p:cNvPr id="3" name="TextBox 3"/>
          <p:cNvSpPr txBox="1"/>
          <p:nvPr/>
        </p:nvSpPr>
        <p:spPr>
          <a:xfrm>
            <a:off x="6335597" y="598619"/>
            <a:ext cx="6113734" cy="1684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960"/>
              </a:lnSpc>
            </a:pPr>
            <a:r>
              <a:rPr lang="en-US" sz="11270">
                <a:solidFill>
                  <a:srgbClr val="F8CF2C"/>
                </a:solidFill>
                <a:latin typeface="Playlist Script"/>
              </a:rPr>
              <a:t>Tecnologia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403513" y="3496863"/>
            <a:ext cx="7119647" cy="22997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587"/>
              </a:lnSpc>
            </a:pPr>
            <a:r>
              <a:rPr lang="en-US" sz="4208" b="1" spc="84">
                <a:solidFill>
                  <a:srgbClr val="F8CF2C"/>
                </a:solidFill>
                <a:latin typeface="Montserrat Classic"/>
              </a:rPr>
              <a:t>Linguagens utilizadas:</a:t>
            </a: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 </a:t>
            </a:r>
          </a:p>
          <a:p>
            <a:pPr algn="ctr">
              <a:lnSpc>
                <a:spcPts val="4587"/>
              </a:lnSpc>
            </a:pPr>
            <a:endParaRPr lang="en-US" sz="4208" b="1" spc="84">
              <a:solidFill>
                <a:srgbClr val="FFFEE6"/>
              </a:solidFill>
              <a:latin typeface="Montserrat Classic"/>
            </a:endParaRPr>
          </a:p>
          <a:p>
            <a:pPr marL="694867" lvl="1" indent="-347433">
              <a:lnSpc>
                <a:spcPts val="4587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C#</a:t>
            </a:r>
          </a:p>
          <a:p>
            <a:pPr marL="694866" lvl="1" indent="-347433" algn="l">
              <a:lnSpc>
                <a:spcPts val="4587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Python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525396" y="6175439"/>
            <a:ext cx="7119647" cy="352092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71"/>
              </a:lnSpc>
            </a:pPr>
            <a:r>
              <a:rPr lang="en-US" sz="4208" b="1" spc="84">
                <a:solidFill>
                  <a:srgbClr val="F8CF2C"/>
                </a:solidFill>
                <a:latin typeface="Montserrat Classic"/>
              </a:rPr>
              <a:t>Frameworks utilizados: </a:t>
            </a:r>
          </a:p>
          <a:p>
            <a:pPr algn="ctr">
              <a:lnSpc>
                <a:spcPts val="4671"/>
              </a:lnSpc>
            </a:pPr>
            <a:endParaRPr lang="en-US" sz="4208" b="1" spc="84">
              <a:solidFill>
                <a:srgbClr val="F8CF2C"/>
              </a:solidFill>
              <a:latin typeface="Montserrat Classic"/>
            </a:endParaRPr>
          </a:p>
          <a:p>
            <a:pPr marL="694867" lvl="1" indent="-347433">
              <a:lnSpc>
                <a:spcPts val="4671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Entity Framework</a:t>
            </a:r>
          </a:p>
          <a:p>
            <a:pPr marL="694867" lvl="1" indent="-347433">
              <a:lnSpc>
                <a:spcPts val="4671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Identity</a:t>
            </a:r>
          </a:p>
          <a:p>
            <a:pPr marL="694867" lvl="1" indent="-347433">
              <a:lnSpc>
                <a:spcPts val="4671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Linq</a:t>
            </a:r>
          </a:p>
          <a:p>
            <a:pPr marL="694866" lvl="1" indent="-347433">
              <a:lnSpc>
                <a:spcPts val="4671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Pandas - PyData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724163" y="3488429"/>
            <a:ext cx="7119647" cy="62469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08"/>
              </a:lnSpc>
            </a:pPr>
            <a:r>
              <a:rPr lang="en-US" sz="4208" b="1" spc="84">
                <a:solidFill>
                  <a:srgbClr val="F8CF2C"/>
                </a:solidFill>
                <a:latin typeface="Montserrat Classic"/>
              </a:rPr>
              <a:t>Plataformas utilizadas: </a:t>
            </a:r>
          </a:p>
          <a:p>
            <a:pPr algn="ctr">
              <a:lnSpc>
                <a:spcPts val="5008"/>
              </a:lnSpc>
            </a:pPr>
            <a:endParaRPr lang="en-US" sz="4208" b="1" spc="84">
              <a:solidFill>
                <a:srgbClr val="F8CF2C"/>
              </a:solidFill>
              <a:latin typeface="Montserrat Classic"/>
            </a:endParaRPr>
          </a:p>
          <a:p>
            <a:pPr marL="694867" lvl="1" indent="-347433">
              <a:lnSpc>
                <a:spcPts val="5008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API SPTrans</a:t>
            </a:r>
          </a:p>
          <a:p>
            <a:pPr marL="694867" lvl="1" indent="-347433" algn="l">
              <a:lnSpc>
                <a:spcPts val="5008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API Radares</a:t>
            </a:r>
          </a:p>
          <a:p>
            <a:pPr marL="694867" lvl="1" indent="-347433" algn="l">
              <a:lnSpc>
                <a:spcPts val="5008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API Waze</a:t>
            </a:r>
          </a:p>
          <a:p>
            <a:pPr marL="694867" lvl="1" indent="-347433" algn="l">
              <a:lnSpc>
                <a:spcPts val="5008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Docker</a:t>
            </a:r>
          </a:p>
          <a:p>
            <a:pPr marL="694867" lvl="1" indent="-347433" algn="l">
              <a:lnSpc>
                <a:spcPts val="5008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Swagger</a:t>
            </a:r>
          </a:p>
          <a:p>
            <a:pPr marL="694867" lvl="1" indent="-347433" algn="l">
              <a:lnSpc>
                <a:spcPts val="5008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Draw.io</a:t>
            </a:r>
          </a:p>
          <a:p>
            <a:pPr marL="694867" lvl="1" indent="-347433" algn="l">
              <a:lnSpc>
                <a:spcPts val="5008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PostgreSQL</a:t>
            </a:r>
          </a:p>
          <a:p>
            <a:pPr marL="694866" lvl="1" indent="-347433" algn="l">
              <a:lnSpc>
                <a:spcPts val="5008"/>
              </a:lnSpc>
              <a:buFont typeface="Arial"/>
              <a:buChar char="•"/>
            </a:pPr>
            <a:r>
              <a:rPr lang="en-US" sz="4208" b="1" spc="84">
                <a:solidFill>
                  <a:srgbClr val="FFFEE6"/>
                </a:solidFill>
                <a:latin typeface="Montserrat Classic"/>
              </a:rPr>
              <a:t>OAuth2.0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692232" y="502339"/>
            <a:ext cx="17595768" cy="999384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801" b="801"/>
          <a:stretch>
            <a:fillRect/>
          </a:stretch>
        </p:blipFill>
        <p:spPr>
          <a:xfrm>
            <a:off x="2440901" y="166450"/>
            <a:ext cx="13624606" cy="100113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l="2255" t="21043" r="5801" b="214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4938093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grpSp>
        <p:nvGrpSpPr>
          <p:cNvPr id="3" name="Group 3"/>
          <p:cNvGrpSpPr/>
          <p:nvPr/>
        </p:nvGrpSpPr>
        <p:grpSpPr>
          <a:xfrm>
            <a:off x="-664997" y="9079064"/>
            <a:ext cx="3370857" cy="494470"/>
            <a:chOff x="0" y="0"/>
            <a:chExt cx="3463090" cy="508000"/>
          </a:xfrm>
        </p:grpSpPr>
        <p:sp>
          <p:nvSpPr>
            <p:cNvPr id="4" name="Freeform 4"/>
            <p:cNvSpPr/>
            <p:nvPr/>
          </p:nvSpPr>
          <p:spPr>
            <a:xfrm>
              <a:off x="3015692" y="49530"/>
              <a:ext cx="407115" cy="408940"/>
            </a:xfrm>
            <a:custGeom>
              <a:avLst/>
              <a:gdLst/>
              <a:ahLst/>
              <a:cxnLst/>
              <a:rect l="l" t="t" r="r" b="b"/>
              <a:pathLst>
                <a:path w="407115" h="408940">
                  <a:moveTo>
                    <a:pt x="203558" y="0"/>
                  </a:moveTo>
                  <a:cubicBezTo>
                    <a:pt x="316127" y="503"/>
                    <a:pt x="407116" y="91900"/>
                    <a:pt x="407116" y="204470"/>
                  </a:cubicBezTo>
                  <a:cubicBezTo>
                    <a:pt x="407116" y="317040"/>
                    <a:pt x="316127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id="5" name="Freeform 5"/>
            <p:cNvSpPr/>
            <p:nvPr/>
          </p:nvSpPr>
          <p:spPr>
            <a:xfrm>
              <a:off x="0" y="11430"/>
              <a:ext cx="3463091" cy="485140"/>
            </a:xfrm>
            <a:custGeom>
              <a:avLst/>
              <a:gdLst/>
              <a:ahLst/>
              <a:cxnLst/>
              <a:rect l="l" t="t" r="r" b="b"/>
              <a:pathLst>
                <a:path w="3463091" h="485140">
                  <a:moveTo>
                    <a:pt x="3219250" y="0"/>
                  </a:moveTo>
                  <a:cubicBezTo>
                    <a:pt x="3098600" y="0"/>
                    <a:pt x="2998270" y="88900"/>
                    <a:pt x="2979220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2980490" y="280670"/>
                  </a:lnTo>
                  <a:cubicBezTo>
                    <a:pt x="2998270" y="396240"/>
                    <a:pt x="3099870" y="485140"/>
                    <a:pt x="3220520" y="485140"/>
                  </a:cubicBezTo>
                  <a:cubicBezTo>
                    <a:pt x="3355140" y="485140"/>
                    <a:pt x="3463090" y="375920"/>
                    <a:pt x="3463090" y="242570"/>
                  </a:cubicBezTo>
                  <a:cubicBezTo>
                    <a:pt x="3463091" y="107950"/>
                    <a:pt x="3353870" y="0"/>
                    <a:pt x="3219250" y="0"/>
                  </a:cubicBezTo>
                  <a:close/>
                  <a:moveTo>
                    <a:pt x="3219250" y="408940"/>
                  </a:moveTo>
                  <a:cubicBezTo>
                    <a:pt x="3127810" y="408940"/>
                    <a:pt x="3052880" y="334010"/>
                    <a:pt x="3052880" y="242570"/>
                  </a:cubicBezTo>
                  <a:cubicBezTo>
                    <a:pt x="3052880" y="151130"/>
                    <a:pt x="3127810" y="76200"/>
                    <a:pt x="3219250" y="76200"/>
                  </a:cubicBezTo>
                  <a:cubicBezTo>
                    <a:pt x="3310690" y="76200"/>
                    <a:pt x="3385620" y="151130"/>
                    <a:pt x="3385620" y="242570"/>
                  </a:cubicBezTo>
                  <a:cubicBezTo>
                    <a:pt x="3386890" y="334010"/>
                    <a:pt x="3311960" y="408940"/>
                    <a:pt x="3219250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2705860" y="9079064"/>
            <a:ext cx="4367358" cy="494470"/>
            <a:chOff x="0" y="0"/>
            <a:chExt cx="4486858" cy="508000"/>
          </a:xfrm>
        </p:grpSpPr>
        <p:sp>
          <p:nvSpPr>
            <p:cNvPr id="7" name="Freeform 7"/>
            <p:cNvSpPr/>
            <p:nvPr/>
          </p:nvSpPr>
          <p:spPr>
            <a:xfrm>
              <a:off x="4039460" y="49530"/>
              <a:ext cx="407115" cy="408940"/>
            </a:xfrm>
            <a:custGeom>
              <a:avLst/>
              <a:gdLst/>
              <a:ahLst/>
              <a:cxnLst/>
              <a:rect l="l" t="t" r="r" b="b"/>
              <a:pathLst>
                <a:path w="407115" h="408940">
                  <a:moveTo>
                    <a:pt x="203558" y="0"/>
                  </a:moveTo>
                  <a:cubicBezTo>
                    <a:pt x="316126" y="503"/>
                    <a:pt x="407115" y="91900"/>
                    <a:pt x="407115" y="204470"/>
                  </a:cubicBezTo>
                  <a:cubicBezTo>
                    <a:pt x="407115" y="317040"/>
                    <a:pt x="316126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id="8" name="Freeform 8"/>
            <p:cNvSpPr/>
            <p:nvPr/>
          </p:nvSpPr>
          <p:spPr>
            <a:xfrm>
              <a:off x="0" y="11430"/>
              <a:ext cx="4486858" cy="485140"/>
            </a:xfrm>
            <a:custGeom>
              <a:avLst/>
              <a:gdLst/>
              <a:ahLst/>
              <a:cxnLst/>
              <a:rect l="l" t="t" r="r" b="b"/>
              <a:pathLst>
                <a:path w="4486858" h="485140">
                  <a:moveTo>
                    <a:pt x="4243018" y="0"/>
                  </a:moveTo>
                  <a:cubicBezTo>
                    <a:pt x="4122368" y="0"/>
                    <a:pt x="4022037" y="88900"/>
                    <a:pt x="4002987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4004258" y="280670"/>
                  </a:lnTo>
                  <a:cubicBezTo>
                    <a:pt x="4022037" y="396240"/>
                    <a:pt x="4123637" y="485140"/>
                    <a:pt x="4244287" y="485140"/>
                  </a:cubicBezTo>
                  <a:cubicBezTo>
                    <a:pt x="4378908" y="485140"/>
                    <a:pt x="4486858" y="375920"/>
                    <a:pt x="4486858" y="242570"/>
                  </a:cubicBezTo>
                  <a:cubicBezTo>
                    <a:pt x="4486858" y="107950"/>
                    <a:pt x="4377638" y="0"/>
                    <a:pt x="4243018" y="0"/>
                  </a:cubicBezTo>
                  <a:close/>
                  <a:moveTo>
                    <a:pt x="4243018" y="408940"/>
                  </a:moveTo>
                  <a:cubicBezTo>
                    <a:pt x="4151578" y="408940"/>
                    <a:pt x="4076648" y="334010"/>
                    <a:pt x="4076648" y="242570"/>
                  </a:cubicBezTo>
                  <a:cubicBezTo>
                    <a:pt x="4076648" y="151130"/>
                    <a:pt x="4151578" y="76200"/>
                    <a:pt x="4243018" y="76200"/>
                  </a:cubicBezTo>
                  <a:cubicBezTo>
                    <a:pt x="4334458" y="76200"/>
                    <a:pt x="4409387" y="151130"/>
                    <a:pt x="4409387" y="242570"/>
                  </a:cubicBezTo>
                  <a:cubicBezTo>
                    <a:pt x="4410658" y="334010"/>
                    <a:pt x="4335728" y="408940"/>
                    <a:pt x="4243018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7073218" y="9079064"/>
            <a:ext cx="4453175" cy="494470"/>
            <a:chOff x="0" y="0"/>
            <a:chExt cx="4575022" cy="508000"/>
          </a:xfrm>
        </p:grpSpPr>
        <p:sp>
          <p:nvSpPr>
            <p:cNvPr id="10" name="Freeform 10"/>
            <p:cNvSpPr/>
            <p:nvPr/>
          </p:nvSpPr>
          <p:spPr>
            <a:xfrm>
              <a:off x="4127624" y="49530"/>
              <a:ext cx="407115" cy="408940"/>
            </a:xfrm>
            <a:custGeom>
              <a:avLst/>
              <a:gdLst/>
              <a:ahLst/>
              <a:cxnLst/>
              <a:rect l="l" t="t" r="r" b="b"/>
              <a:pathLst>
                <a:path w="407115" h="408940">
                  <a:moveTo>
                    <a:pt x="203558" y="0"/>
                  </a:moveTo>
                  <a:cubicBezTo>
                    <a:pt x="316127" y="503"/>
                    <a:pt x="407116" y="91900"/>
                    <a:pt x="407116" y="204470"/>
                  </a:cubicBezTo>
                  <a:cubicBezTo>
                    <a:pt x="407116" y="317040"/>
                    <a:pt x="316127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11430"/>
              <a:ext cx="4575022" cy="485140"/>
            </a:xfrm>
            <a:custGeom>
              <a:avLst/>
              <a:gdLst/>
              <a:ahLst/>
              <a:cxnLst/>
              <a:rect l="l" t="t" r="r" b="b"/>
              <a:pathLst>
                <a:path w="4575022" h="485140">
                  <a:moveTo>
                    <a:pt x="4331182" y="0"/>
                  </a:moveTo>
                  <a:cubicBezTo>
                    <a:pt x="4210532" y="0"/>
                    <a:pt x="4110202" y="88900"/>
                    <a:pt x="4091152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4092422" y="280670"/>
                  </a:lnTo>
                  <a:cubicBezTo>
                    <a:pt x="4110202" y="396240"/>
                    <a:pt x="4211802" y="485140"/>
                    <a:pt x="4332452" y="485140"/>
                  </a:cubicBezTo>
                  <a:cubicBezTo>
                    <a:pt x="4467072" y="485140"/>
                    <a:pt x="4575022" y="375920"/>
                    <a:pt x="4575022" y="242570"/>
                  </a:cubicBezTo>
                  <a:cubicBezTo>
                    <a:pt x="4575022" y="107950"/>
                    <a:pt x="4465802" y="0"/>
                    <a:pt x="4331182" y="0"/>
                  </a:cubicBezTo>
                  <a:close/>
                  <a:moveTo>
                    <a:pt x="4331182" y="408940"/>
                  </a:moveTo>
                  <a:cubicBezTo>
                    <a:pt x="4239742" y="408940"/>
                    <a:pt x="4164812" y="334010"/>
                    <a:pt x="4164812" y="242570"/>
                  </a:cubicBezTo>
                  <a:cubicBezTo>
                    <a:pt x="4164812" y="151130"/>
                    <a:pt x="4239742" y="76200"/>
                    <a:pt x="4331182" y="76200"/>
                  </a:cubicBezTo>
                  <a:cubicBezTo>
                    <a:pt x="4422622" y="76200"/>
                    <a:pt x="4497552" y="151130"/>
                    <a:pt x="4497552" y="242570"/>
                  </a:cubicBezTo>
                  <a:cubicBezTo>
                    <a:pt x="4498822" y="334010"/>
                    <a:pt x="4423892" y="408940"/>
                    <a:pt x="4331182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id="12" name="Group 12"/>
          <p:cNvGrpSpPr/>
          <p:nvPr/>
        </p:nvGrpSpPr>
        <p:grpSpPr>
          <a:xfrm>
            <a:off x="11526393" y="9079064"/>
            <a:ext cx="4641743" cy="494470"/>
            <a:chOff x="0" y="0"/>
            <a:chExt cx="4768750" cy="508000"/>
          </a:xfrm>
        </p:grpSpPr>
        <p:sp>
          <p:nvSpPr>
            <p:cNvPr id="13" name="Freeform 13"/>
            <p:cNvSpPr/>
            <p:nvPr/>
          </p:nvSpPr>
          <p:spPr>
            <a:xfrm>
              <a:off x="4321352" y="49530"/>
              <a:ext cx="407115" cy="408940"/>
            </a:xfrm>
            <a:custGeom>
              <a:avLst/>
              <a:gdLst/>
              <a:ahLst/>
              <a:cxnLst/>
              <a:rect l="l" t="t" r="r" b="b"/>
              <a:pathLst>
                <a:path w="407115" h="408940">
                  <a:moveTo>
                    <a:pt x="203558" y="0"/>
                  </a:moveTo>
                  <a:cubicBezTo>
                    <a:pt x="316127" y="503"/>
                    <a:pt x="407116" y="91900"/>
                    <a:pt x="407116" y="204470"/>
                  </a:cubicBezTo>
                  <a:cubicBezTo>
                    <a:pt x="407116" y="317040"/>
                    <a:pt x="316127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id="14" name="Freeform 14"/>
            <p:cNvSpPr/>
            <p:nvPr/>
          </p:nvSpPr>
          <p:spPr>
            <a:xfrm>
              <a:off x="0" y="11430"/>
              <a:ext cx="4768750" cy="485140"/>
            </a:xfrm>
            <a:custGeom>
              <a:avLst/>
              <a:gdLst/>
              <a:ahLst/>
              <a:cxnLst/>
              <a:rect l="l" t="t" r="r" b="b"/>
              <a:pathLst>
                <a:path w="4768750" h="485140">
                  <a:moveTo>
                    <a:pt x="4524910" y="0"/>
                  </a:moveTo>
                  <a:cubicBezTo>
                    <a:pt x="4404260" y="0"/>
                    <a:pt x="4303930" y="88900"/>
                    <a:pt x="4284880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4286150" y="280670"/>
                  </a:lnTo>
                  <a:cubicBezTo>
                    <a:pt x="4303930" y="396240"/>
                    <a:pt x="4405530" y="485140"/>
                    <a:pt x="4526180" y="485140"/>
                  </a:cubicBezTo>
                  <a:cubicBezTo>
                    <a:pt x="4660800" y="485140"/>
                    <a:pt x="4768750" y="375920"/>
                    <a:pt x="4768750" y="242570"/>
                  </a:cubicBezTo>
                  <a:cubicBezTo>
                    <a:pt x="4768750" y="107950"/>
                    <a:pt x="4659530" y="0"/>
                    <a:pt x="4524910" y="0"/>
                  </a:cubicBezTo>
                  <a:close/>
                  <a:moveTo>
                    <a:pt x="4524910" y="408940"/>
                  </a:moveTo>
                  <a:cubicBezTo>
                    <a:pt x="4433470" y="408940"/>
                    <a:pt x="4358540" y="334010"/>
                    <a:pt x="4358540" y="242570"/>
                  </a:cubicBezTo>
                  <a:cubicBezTo>
                    <a:pt x="4358540" y="151130"/>
                    <a:pt x="4433470" y="76200"/>
                    <a:pt x="4524910" y="76200"/>
                  </a:cubicBezTo>
                  <a:cubicBezTo>
                    <a:pt x="4616350" y="76200"/>
                    <a:pt x="4691280" y="151130"/>
                    <a:pt x="4691280" y="242570"/>
                  </a:cubicBezTo>
                  <a:cubicBezTo>
                    <a:pt x="4692550" y="334010"/>
                    <a:pt x="4617620" y="408940"/>
                    <a:pt x="4524910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16146295" y="9079064"/>
            <a:ext cx="3418658" cy="494470"/>
            <a:chOff x="0" y="0"/>
            <a:chExt cx="3512199" cy="508000"/>
          </a:xfrm>
        </p:grpSpPr>
        <p:sp>
          <p:nvSpPr>
            <p:cNvPr id="16" name="Freeform 16"/>
            <p:cNvSpPr/>
            <p:nvPr/>
          </p:nvSpPr>
          <p:spPr>
            <a:xfrm>
              <a:off x="3064801" y="49530"/>
              <a:ext cx="407115" cy="408940"/>
            </a:xfrm>
            <a:custGeom>
              <a:avLst/>
              <a:gdLst/>
              <a:ahLst/>
              <a:cxnLst/>
              <a:rect l="l" t="t" r="r" b="b"/>
              <a:pathLst>
                <a:path w="407115" h="408940">
                  <a:moveTo>
                    <a:pt x="203558" y="0"/>
                  </a:moveTo>
                  <a:cubicBezTo>
                    <a:pt x="316126" y="503"/>
                    <a:pt x="407115" y="91900"/>
                    <a:pt x="407115" y="204470"/>
                  </a:cubicBezTo>
                  <a:cubicBezTo>
                    <a:pt x="407115" y="317040"/>
                    <a:pt x="316126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id="17" name="Freeform 17"/>
            <p:cNvSpPr/>
            <p:nvPr/>
          </p:nvSpPr>
          <p:spPr>
            <a:xfrm>
              <a:off x="0" y="11430"/>
              <a:ext cx="3512199" cy="485140"/>
            </a:xfrm>
            <a:custGeom>
              <a:avLst/>
              <a:gdLst/>
              <a:ahLst/>
              <a:cxnLst/>
              <a:rect l="l" t="t" r="r" b="b"/>
              <a:pathLst>
                <a:path w="3512199" h="485140">
                  <a:moveTo>
                    <a:pt x="3268359" y="0"/>
                  </a:moveTo>
                  <a:cubicBezTo>
                    <a:pt x="3147709" y="0"/>
                    <a:pt x="3047379" y="88900"/>
                    <a:pt x="3028329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3029599" y="280670"/>
                  </a:lnTo>
                  <a:cubicBezTo>
                    <a:pt x="3047379" y="396240"/>
                    <a:pt x="3148979" y="485140"/>
                    <a:pt x="3269629" y="485140"/>
                  </a:cubicBezTo>
                  <a:cubicBezTo>
                    <a:pt x="3404249" y="485140"/>
                    <a:pt x="3512199" y="375920"/>
                    <a:pt x="3512199" y="242570"/>
                  </a:cubicBezTo>
                  <a:cubicBezTo>
                    <a:pt x="3512199" y="107950"/>
                    <a:pt x="3402979" y="0"/>
                    <a:pt x="3268359" y="0"/>
                  </a:cubicBezTo>
                  <a:close/>
                  <a:moveTo>
                    <a:pt x="3268359" y="408940"/>
                  </a:moveTo>
                  <a:cubicBezTo>
                    <a:pt x="3176919" y="408940"/>
                    <a:pt x="3101989" y="334010"/>
                    <a:pt x="3101989" y="242570"/>
                  </a:cubicBezTo>
                  <a:cubicBezTo>
                    <a:pt x="3101989" y="151130"/>
                    <a:pt x="3176919" y="76200"/>
                    <a:pt x="3268359" y="76200"/>
                  </a:cubicBezTo>
                  <a:cubicBezTo>
                    <a:pt x="3359799" y="76200"/>
                    <a:pt x="3434729" y="151130"/>
                    <a:pt x="3434729" y="242570"/>
                  </a:cubicBezTo>
                  <a:cubicBezTo>
                    <a:pt x="3435999" y="334010"/>
                    <a:pt x="3361069" y="408940"/>
                    <a:pt x="3268359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sp>
        <p:nvSpPr>
          <p:cNvPr id="18" name="TextBox 18"/>
          <p:cNvSpPr txBox="1"/>
          <p:nvPr/>
        </p:nvSpPr>
        <p:spPr>
          <a:xfrm>
            <a:off x="5481788" y="3162468"/>
            <a:ext cx="2806455" cy="496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sz="3012" b="1" spc="60">
                <a:solidFill>
                  <a:srgbClr val="252827"/>
                </a:solidFill>
                <a:latin typeface="Montserrat Classic"/>
              </a:rPr>
              <a:t>13 e 14/11/2019</a:t>
            </a:r>
          </a:p>
        </p:txBody>
      </p:sp>
      <p:sp>
        <p:nvSpPr>
          <p:cNvPr id="19" name="AutoShape 19"/>
          <p:cNvSpPr/>
          <p:nvPr/>
        </p:nvSpPr>
        <p:spPr>
          <a:xfrm>
            <a:off x="500919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sp>
        <p:nvSpPr>
          <p:cNvPr id="20" name="AutoShape 20"/>
          <p:cNvSpPr/>
          <p:nvPr/>
        </p:nvSpPr>
        <p:spPr>
          <a:xfrm>
            <a:off x="1353281" y="3899430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id="21" name="TextBox 21"/>
          <p:cNvSpPr txBox="1"/>
          <p:nvPr/>
        </p:nvSpPr>
        <p:spPr>
          <a:xfrm>
            <a:off x="887017" y="3184308"/>
            <a:ext cx="3003022" cy="496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sz="3012" b="1" spc="60">
                <a:solidFill>
                  <a:srgbClr val="252827"/>
                </a:solidFill>
                <a:latin typeface="Montserrat Classic"/>
              </a:rPr>
              <a:t>11 e 12/11/2019</a:t>
            </a:r>
          </a:p>
        </p:txBody>
      </p:sp>
      <p:sp>
        <p:nvSpPr>
          <p:cNvPr id="22" name="AutoShape 22"/>
          <p:cNvSpPr/>
          <p:nvPr/>
        </p:nvSpPr>
        <p:spPr>
          <a:xfrm>
            <a:off x="13988603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sp>
        <p:nvSpPr>
          <p:cNvPr id="23" name="TextBox 23"/>
          <p:cNvSpPr txBox="1"/>
          <p:nvPr/>
        </p:nvSpPr>
        <p:spPr>
          <a:xfrm>
            <a:off x="14495524" y="3206149"/>
            <a:ext cx="2753936" cy="496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sz="3012" b="1" spc="60">
                <a:solidFill>
                  <a:srgbClr val="252827"/>
                </a:solidFill>
                <a:latin typeface="Montserrat Classic"/>
              </a:rPr>
              <a:t>17/11/2019</a:t>
            </a:r>
          </a:p>
        </p:txBody>
      </p:sp>
      <p:sp>
        <p:nvSpPr>
          <p:cNvPr id="24" name="AutoShape 24"/>
          <p:cNvSpPr/>
          <p:nvPr/>
        </p:nvSpPr>
        <p:spPr>
          <a:xfrm>
            <a:off x="9459354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sp>
        <p:nvSpPr>
          <p:cNvPr id="25" name="TextBox 25"/>
          <p:cNvSpPr txBox="1"/>
          <p:nvPr/>
        </p:nvSpPr>
        <p:spPr>
          <a:xfrm>
            <a:off x="9893845" y="3162468"/>
            <a:ext cx="2871977" cy="496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sz="3012" b="1" spc="60">
                <a:solidFill>
                  <a:srgbClr val="252827"/>
                </a:solidFill>
                <a:latin typeface="Montserrat Classic"/>
              </a:rPr>
              <a:t>15 e 16/11/2019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6179426" y="620471"/>
            <a:ext cx="6395778" cy="17025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178"/>
              </a:lnSpc>
            </a:pPr>
            <a:r>
              <a:rPr lang="en-US" sz="11459">
                <a:solidFill>
                  <a:srgbClr val="F8CF2C"/>
                </a:solidFill>
                <a:latin typeface="Playlist Script"/>
              </a:rPr>
              <a:t>Check-List</a:t>
            </a:r>
          </a:p>
        </p:txBody>
      </p:sp>
      <p:sp>
        <p:nvSpPr>
          <p:cNvPr id="27" name="AutoShape 27"/>
          <p:cNvSpPr/>
          <p:nvPr/>
        </p:nvSpPr>
        <p:spPr>
          <a:xfrm>
            <a:off x="5819135" y="3890236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id="28" name="AutoShape 28"/>
          <p:cNvSpPr/>
          <p:nvPr/>
        </p:nvSpPr>
        <p:spPr>
          <a:xfrm>
            <a:off x="14869645" y="3899430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id="29" name="AutoShape 29"/>
          <p:cNvSpPr/>
          <p:nvPr/>
        </p:nvSpPr>
        <p:spPr>
          <a:xfrm>
            <a:off x="10312624" y="3899430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id="30" name="TextBox 30"/>
          <p:cNvSpPr txBox="1"/>
          <p:nvPr/>
        </p:nvSpPr>
        <p:spPr>
          <a:xfrm>
            <a:off x="693163" y="4455413"/>
            <a:ext cx="3196876" cy="39801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 spc="42">
                <a:solidFill>
                  <a:srgbClr val="231F1F"/>
                </a:solidFill>
                <a:latin typeface="Montserrat Classic"/>
              </a:rPr>
              <a:t>1 - Site com o passo a passo para o cadastramento do usuário</a:t>
            </a:r>
            <a:r>
              <a:rPr lang="en-US" sz="2100" b="1">
                <a:solidFill>
                  <a:srgbClr val="231F1F"/>
                </a:solidFill>
                <a:latin typeface="Arimo"/>
              </a:rPr>
              <a:t>.</a:t>
            </a:r>
          </a:p>
          <a:p>
            <a:pPr algn="l">
              <a:lnSpc>
                <a:spcPts val="2940"/>
              </a:lnSpc>
            </a:pPr>
            <a:endParaRPr lang="en-US" sz="2100" b="1">
              <a:solidFill>
                <a:srgbClr val="231F1F"/>
              </a:solidFill>
              <a:latin typeface="Arimo"/>
            </a:endParaRPr>
          </a:p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231F1F"/>
                </a:solidFill>
                <a:latin typeface="Arimo"/>
              </a:rPr>
              <a:t>2 - Site com cadastramento de usuários “administradores”</a:t>
            </a:r>
            <a:r>
              <a:rPr lang="en-US" sz="2100" b="1" spc="42">
                <a:solidFill>
                  <a:srgbClr val="252827"/>
                </a:solidFill>
                <a:latin typeface="Montserrat Classic"/>
              </a:rPr>
              <a:t>.</a:t>
            </a:r>
          </a:p>
          <a:p>
            <a:pPr>
              <a:lnSpc>
                <a:spcPts val="2730"/>
              </a:lnSpc>
            </a:pPr>
            <a:endParaRPr lang="en-US" sz="2100" b="1" spc="42">
              <a:solidFill>
                <a:srgbClr val="252827"/>
              </a:solidFill>
              <a:latin typeface="Montserrat Classic"/>
            </a:endParaRPr>
          </a:p>
          <a:p>
            <a:pPr>
              <a:lnSpc>
                <a:spcPts val="2730"/>
              </a:lnSpc>
            </a:pPr>
            <a:endParaRPr lang="en-US" sz="2100" b="1" spc="42">
              <a:solidFill>
                <a:srgbClr val="252827"/>
              </a:solidFill>
              <a:latin typeface="Montserrat Classic"/>
            </a:endParaRPr>
          </a:p>
        </p:txBody>
      </p:sp>
      <p:sp>
        <p:nvSpPr>
          <p:cNvPr id="31" name="TextBox 31"/>
          <p:cNvSpPr txBox="1"/>
          <p:nvPr/>
        </p:nvSpPr>
        <p:spPr>
          <a:xfrm>
            <a:off x="5237907" y="4475525"/>
            <a:ext cx="3196876" cy="3613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 spc="42">
                <a:solidFill>
                  <a:srgbClr val="231F1F"/>
                </a:solidFill>
                <a:latin typeface="Montserrat Classic"/>
              </a:rPr>
              <a:t>3 - Site </a:t>
            </a:r>
            <a:r>
              <a:rPr lang="en-US" sz="2100" b="1">
                <a:solidFill>
                  <a:srgbClr val="231F1F"/>
                </a:solidFill>
                <a:latin typeface="Arimo"/>
              </a:rPr>
              <a:t>com autocadastramento do usuário para acesso a API.</a:t>
            </a:r>
          </a:p>
          <a:p>
            <a:pPr algn="l">
              <a:lnSpc>
                <a:spcPts val="2940"/>
              </a:lnSpc>
            </a:pPr>
            <a:endParaRPr lang="en-US" sz="2100" b="1">
              <a:solidFill>
                <a:srgbClr val="231F1F"/>
              </a:solidFill>
              <a:latin typeface="Arimo"/>
            </a:endParaRPr>
          </a:p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231F1F"/>
                </a:solidFill>
                <a:latin typeface="Arimo"/>
              </a:rPr>
              <a:t>4 - Site </a:t>
            </a:r>
            <a:r>
              <a:rPr lang="en-US" sz="2100" b="1" spc="42">
                <a:solidFill>
                  <a:srgbClr val="231F1F"/>
                </a:solidFill>
                <a:latin typeface="Montserrat Classic"/>
              </a:rPr>
              <a:t>com o passo a passo para obtenção do token</a:t>
            </a:r>
            <a:r>
              <a:rPr lang="en-US" sz="2100" b="1" spc="42">
                <a:solidFill>
                  <a:srgbClr val="252827"/>
                </a:solidFill>
                <a:latin typeface="Montserrat Classic"/>
              </a:rPr>
              <a:t>.</a:t>
            </a:r>
          </a:p>
          <a:p>
            <a:pPr>
              <a:lnSpc>
                <a:spcPts val="2730"/>
              </a:lnSpc>
            </a:pPr>
            <a:endParaRPr lang="en-US" sz="2100" b="1" spc="42">
              <a:solidFill>
                <a:srgbClr val="252827"/>
              </a:solidFill>
              <a:latin typeface="Montserrat Classic"/>
            </a:endParaRPr>
          </a:p>
          <a:p>
            <a:pPr>
              <a:lnSpc>
                <a:spcPts val="2730"/>
              </a:lnSpc>
            </a:pPr>
            <a:endParaRPr lang="en-US" sz="2100" b="1" spc="42">
              <a:solidFill>
                <a:srgbClr val="252827"/>
              </a:solidFill>
              <a:latin typeface="Montserrat Classic"/>
            </a:endParaRPr>
          </a:p>
        </p:txBody>
      </p:sp>
      <p:sp>
        <p:nvSpPr>
          <p:cNvPr id="32" name="TextBox 32"/>
          <p:cNvSpPr txBox="1"/>
          <p:nvPr/>
        </p:nvSpPr>
        <p:spPr>
          <a:xfrm>
            <a:off x="9753237" y="4442694"/>
            <a:ext cx="3196876" cy="3635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 spc="42">
                <a:solidFill>
                  <a:srgbClr val="231F1F"/>
                </a:solidFill>
                <a:latin typeface="Montserrat Classic"/>
              </a:rPr>
              <a:t>5 - Site c</a:t>
            </a:r>
            <a:r>
              <a:rPr lang="en-US" sz="2100" b="1">
                <a:solidFill>
                  <a:srgbClr val="231F1F"/>
                </a:solidFill>
                <a:latin typeface="Arimo"/>
              </a:rPr>
              <a:t>om obtenção do token.</a:t>
            </a:r>
          </a:p>
          <a:p>
            <a:pPr algn="l">
              <a:lnSpc>
                <a:spcPts val="2940"/>
              </a:lnSpc>
            </a:pPr>
            <a:endParaRPr lang="en-US" sz="2100" b="1">
              <a:solidFill>
                <a:srgbClr val="231F1F"/>
              </a:solidFill>
              <a:latin typeface="Arimo"/>
            </a:endParaRPr>
          </a:p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231F1F"/>
                </a:solidFill>
                <a:latin typeface="Arimo"/>
              </a:rPr>
              <a:t>6 - Monitoramento da aplicação através de status code.</a:t>
            </a:r>
          </a:p>
          <a:p>
            <a:pPr algn="ctr">
              <a:lnSpc>
                <a:spcPts val="2940"/>
              </a:lnSpc>
            </a:pPr>
            <a:endParaRPr lang="en-US" sz="2100" b="1">
              <a:solidFill>
                <a:srgbClr val="231F1F"/>
              </a:solidFill>
              <a:latin typeface="Arimo"/>
            </a:endParaRPr>
          </a:p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231F1F"/>
                </a:solidFill>
                <a:latin typeface="Arimo"/>
              </a:rPr>
              <a:t>7 - Otimização das buscas com paginação.</a:t>
            </a:r>
          </a:p>
          <a:p>
            <a:pPr>
              <a:lnSpc>
                <a:spcPts val="2730"/>
              </a:lnSpc>
            </a:pPr>
            <a:endParaRPr lang="en-US" sz="2100" b="1">
              <a:solidFill>
                <a:srgbClr val="231F1F"/>
              </a:solidFill>
              <a:latin typeface="Arimo"/>
            </a:endParaRPr>
          </a:p>
        </p:txBody>
      </p:sp>
      <p:sp>
        <p:nvSpPr>
          <p:cNvPr id="33" name="TextBox 33"/>
          <p:cNvSpPr txBox="1"/>
          <p:nvPr/>
        </p:nvSpPr>
        <p:spPr>
          <a:xfrm>
            <a:off x="14310258" y="4241952"/>
            <a:ext cx="3196876" cy="47128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231F1F"/>
                </a:solidFill>
                <a:latin typeface="Arimo"/>
              </a:rPr>
              <a:t>8 - Escrever cases de teste da aplicação</a:t>
            </a:r>
            <a:r>
              <a:rPr lang="en-US" sz="2100" b="0">
                <a:solidFill>
                  <a:srgbClr val="231F1F"/>
                </a:solidFill>
                <a:latin typeface="Arimo"/>
              </a:rPr>
              <a:t>,</a:t>
            </a:r>
            <a:r>
              <a:rPr lang="en-US" sz="2100" b="1">
                <a:solidFill>
                  <a:srgbClr val="231F1F"/>
                </a:solidFill>
                <a:latin typeface="Arimo"/>
              </a:rPr>
              <a:t> garantindo todas as funcionalidades da mesma.</a:t>
            </a:r>
          </a:p>
          <a:p>
            <a:pPr algn="ctr">
              <a:lnSpc>
                <a:spcPts val="2940"/>
              </a:lnSpc>
            </a:pPr>
            <a:endParaRPr lang="en-US" sz="2100" b="1">
              <a:solidFill>
                <a:srgbClr val="231F1F"/>
              </a:solidFill>
              <a:latin typeface="Arimo"/>
            </a:endParaRPr>
          </a:p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231F1F"/>
                </a:solidFill>
                <a:latin typeface="Arimo"/>
              </a:rPr>
              <a:t>9 - Exportação de arquivo CSV.</a:t>
            </a:r>
          </a:p>
          <a:p>
            <a:pPr algn="ctr">
              <a:lnSpc>
                <a:spcPts val="2940"/>
              </a:lnSpc>
            </a:pPr>
            <a:endParaRPr lang="en-US" sz="2100" b="1">
              <a:solidFill>
                <a:srgbClr val="231F1F"/>
              </a:solidFill>
              <a:latin typeface="Arimo"/>
            </a:endParaRPr>
          </a:p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231F1F"/>
                </a:solidFill>
                <a:latin typeface="Arimo"/>
              </a:rPr>
              <a:t>10 - Apresentação </a:t>
            </a:r>
          </a:p>
          <a:p>
            <a:pPr algn="ctr">
              <a:lnSpc>
                <a:spcPts val="2940"/>
              </a:lnSpc>
            </a:pPr>
            <a:r>
              <a:rPr lang="en-US" sz="2100" b="1">
                <a:solidFill>
                  <a:srgbClr val="231F1F"/>
                </a:solidFill>
                <a:latin typeface="Arimo"/>
              </a:rPr>
              <a:t>Pitch.</a:t>
            </a:r>
          </a:p>
          <a:p>
            <a:pPr>
              <a:lnSpc>
                <a:spcPts val="2730"/>
              </a:lnSpc>
            </a:pPr>
            <a:endParaRPr lang="en-US" sz="2100" b="1">
              <a:solidFill>
                <a:srgbClr val="231F1F"/>
              </a:solidFill>
              <a:latin typeface="Arimo"/>
            </a:endParaRPr>
          </a:p>
          <a:p>
            <a:pPr>
              <a:lnSpc>
                <a:spcPts val="2730"/>
              </a:lnSpc>
            </a:pPr>
            <a:endParaRPr lang="en-US" sz="2100" b="1">
              <a:solidFill>
                <a:srgbClr val="231F1F"/>
              </a:solidFill>
              <a:latin typeface="Arim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l="2255" t="21043" r="5801" b="2141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240273" y="339331"/>
            <a:ext cx="8055937" cy="15945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2216"/>
              </a:lnSpc>
            </a:pPr>
            <a:r>
              <a:rPr lang="en-US" sz="10623">
                <a:solidFill>
                  <a:srgbClr val="F8CF2C"/>
                </a:solidFill>
                <a:latin typeface="Playlist Script"/>
              </a:rPr>
              <a:t>Funcionalidades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37903" y="2312330"/>
            <a:ext cx="8533687" cy="75225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8320" lvl="1" indent="-264160">
              <a:lnSpc>
                <a:spcPts val="3488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Radar por tipo de enquadramento</a:t>
            </a:r>
          </a:p>
          <a:p>
            <a:pPr marL="528320" lvl="1" indent="-264160" algn="l">
              <a:lnSpc>
                <a:spcPts val="3488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Radar por zona de concessão</a:t>
            </a:r>
          </a:p>
          <a:p>
            <a:pPr marL="528320" lvl="1" indent="-264160" algn="l">
              <a:lnSpc>
                <a:spcPts val="3488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Localização de radares</a:t>
            </a:r>
          </a:p>
          <a:p>
            <a:pPr marL="528319" lvl="1" indent="-264160" algn="l">
              <a:lnSpc>
                <a:spcPts val="3487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Fluxo por radar </a:t>
            </a:r>
          </a:p>
          <a:p>
            <a:pPr marL="528320" lvl="1" indent="-264160" algn="l">
              <a:lnSpc>
                <a:spcPts val="3488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Tipo de veículo por radar</a:t>
            </a:r>
          </a:p>
          <a:p>
            <a:pPr marL="528319" lvl="1" indent="-264160" algn="l">
              <a:lnSpc>
                <a:spcPts val="3487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Infrações por radar</a:t>
            </a:r>
          </a:p>
          <a:p>
            <a:pPr marL="528320" lvl="1" indent="-264160" algn="l">
              <a:lnSpc>
                <a:spcPts val="3488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Acurácia de identificação de placas</a:t>
            </a:r>
          </a:p>
          <a:p>
            <a:pPr marL="528319" lvl="1" indent="-264160" algn="l">
              <a:lnSpc>
                <a:spcPts val="3487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Perfil e distribuição de velocidade</a:t>
            </a:r>
          </a:p>
          <a:p>
            <a:pPr marL="528319" lvl="1" indent="-264160" algn="l">
              <a:lnSpc>
                <a:spcPts val="3487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Trajetos</a:t>
            </a:r>
          </a:p>
          <a:p>
            <a:pPr marL="528319" lvl="1" indent="-264160" algn="l">
              <a:lnSpc>
                <a:spcPts val="3487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Velocidade média por trajeto</a:t>
            </a:r>
          </a:p>
          <a:p>
            <a:pPr marL="528319" lvl="1" indent="-264160" algn="l">
              <a:lnSpc>
                <a:spcPts val="3487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Distância do trajeto</a:t>
            </a:r>
          </a:p>
          <a:p>
            <a:pPr marL="528320" lvl="1" indent="-264160" algn="l">
              <a:lnSpc>
                <a:spcPts val="3488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OpenAPI Specification</a:t>
            </a:r>
          </a:p>
          <a:p>
            <a:pPr marL="528319" lvl="1" indent="-264160" algn="l">
              <a:lnSpc>
                <a:spcPts val="3487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Protocolo OAuth2.0</a:t>
            </a:r>
          </a:p>
          <a:p>
            <a:pPr marL="528319" lvl="1" indent="-264160" algn="l">
              <a:lnSpc>
                <a:spcPts val="3487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Predição dos radares</a:t>
            </a:r>
          </a:p>
          <a:p>
            <a:pPr marL="528319" lvl="1" indent="-264160" algn="l">
              <a:lnSpc>
                <a:spcPts val="3487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Métodos https</a:t>
            </a:r>
          </a:p>
          <a:p>
            <a:pPr marL="528319" lvl="1" indent="-264160" algn="l">
              <a:lnSpc>
                <a:spcPts val="3487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Docker</a:t>
            </a:r>
          </a:p>
          <a:p>
            <a:pPr marL="528320" lvl="1" indent="-264160" algn="l">
              <a:lnSpc>
                <a:spcPts val="3488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Exportação CSV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995611" y="2266065"/>
            <a:ext cx="7463488" cy="7964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UML banco de dados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199" b="1" spc="63">
                <a:solidFill>
                  <a:srgbClr val="FFFEE6"/>
                </a:solidFill>
                <a:latin typeface="Montserrat Classic"/>
              </a:rPr>
              <a:t>Documentação Swagger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199" b="1" spc="63">
                <a:solidFill>
                  <a:srgbClr val="FFFEE6"/>
                </a:solidFill>
                <a:latin typeface="Montserrat Classic"/>
              </a:rPr>
              <a:t>Fluxo de usuário (tutorial)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199" b="1" spc="63">
                <a:solidFill>
                  <a:srgbClr val="FFFEE6"/>
                </a:solidFill>
                <a:latin typeface="Montserrat Classic"/>
              </a:rPr>
              <a:t>Armazenamento de logs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199" b="1" spc="63">
                <a:solidFill>
                  <a:srgbClr val="FFFEE6"/>
                </a:solidFill>
                <a:latin typeface="Montserrat Classic"/>
              </a:rPr>
              <a:t>Testes unitários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199" b="1" spc="63">
                <a:solidFill>
                  <a:srgbClr val="FFFEE6"/>
                </a:solidFill>
                <a:latin typeface="Montserrat Classic"/>
              </a:rPr>
              <a:t>Paginação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Autocadastramento de usuário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199" b="1" spc="63">
                <a:solidFill>
                  <a:srgbClr val="FFFEE6"/>
                </a:solidFill>
                <a:latin typeface="Montserrat Classic"/>
              </a:rPr>
              <a:t>Plataforma agnóstica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Multiplataforma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Site responsivo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Versionamento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Banco SQL e NoSQL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200" b="1" spc="64">
                <a:solidFill>
                  <a:srgbClr val="FFFEE6"/>
                </a:solidFill>
                <a:latin typeface="Montserrat Classic"/>
              </a:rPr>
              <a:t>Filtros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199" b="1" spc="63">
                <a:solidFill>
                  <a:srgbClr val="FFFEE6"/>
                </a:solidFill>
                <a:latin typeface="Montserrat Classic"/>
              </a:rPr>
              <a:t>Saídas JSON e XML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199" b="1" spc="63">
                <a:solidFill>
                  <a:srgbClr val="FFFEE6"/>
                </a:solidFill>
                <a:latin typeface="Montserrat Classic"/>
              </a:rPr>
              <a:t>License - MIT</a:t>
            </a:r>
          </a:p>
          <a:p>
            <a:pPr marL="528319" lvl="1" indent="-264160" algn="l">
              <a:lnSpc>
                <a:spcPts val="3711"/>
              </a:lnSpc>
              <a:buFont typeface="Arial"/>
              <a:buChar char="•"/>
            </a:pPr>
            <a:r>
              <a:rPr lang="en-US" sz="3199" b="1" spc="63">
                <a:solidFill>
                  <a:srgbClr val="FFFEE6"/>
                </a:solidFill>
                <a:latin typeface="Montserrat Classic"/>
              </a:rPr>
              <a:t>27endpoints</a:t>
            </a:r>
          </a:p>
          <a:p>
            <a:pPr algn="l">
              <a:lnSpc>
                <a:spcPts val="3711"/>
              </a:lnSpc>
            </a:pPr>
            <a:endParaRPr lang="en-US" sz="3199" b="1" spc="63">
              <a:solidFill>
                <a:srgbClr val="FFFEE6"/>
              </a:solidFill>
              <a:latin typeface="Montserrat Class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1249" y="-39743"/>
            <a:ext cx="18760249" cy="1029398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rot="-5400000">
            <a:off x="-3576984" y="5007874"/>
            <a:ext cx="6826356" cy="682793"/>
          </a:xfrm>
          <a:prstGeom prst="rect">
            <a:avLst/>
          </a:prstGeom>
          <a:solidFill>
            <a:srgbClr val="F8CF2C"/>
          </a:solidFill>
        </p:spPr>
      </p:sp>
      <p:sp>
        <p:nvSpPr>
          <p:cNvPr id="3" name="AutoShape 3"/>
          <p:cNvSpPr/>
          <p:nvPr/>
        </p:nvSpPr>
        <p:spPr>
          <a:xfrm rot="-5400000">
            <a:off x="15025315" y="5007874"/>
            <a:ext cx="6826356" cy="682793"/>
          </a:xfrm>
          <a:prstGeom prst="rect">
            <a:avLst/>
          </a:prstGeom>
          <a:solidFill>
            <a:srgbClr val="F8CF2C"/>
          </a:solidFill>
        </p:spPr>
      </p:sp>
      <p:pic>
        <p:nvPicPr>
          <p:cNvPr id="4" name="Picture 4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457570" y="2842247"/>
            <a:ext cx="3200103" cy="4266804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2"/>
          <a:srcRect l="1781" r="1781"/>
          <a:stretch>
            <a:fillRect/>
          </a:stretch>
        </p:blipFill>
        <p:spPr>
          <a:xfrm>
            <a:off x="1457570" y="2842247"/>
            <a:ext cx="3086100" cy="4266804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295075" y="2733916"/>
            <a:ext cx="3362599" cy="4483465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 l="6871" r="12967"/>
          <a:stretch>
            <a:fillRect/>
          </a:stretch>
        </p:blipFill>
        <p:spPr>
          <a:xfrm>
            <a:off x="5351169" y="2733916"/>
            <a:ext cx="3550608" cy="44293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4"/>
          <a:srcRect l="13489" r="12490"/>
          <a:stretch>
            <a:fillRect/>
          </a:stretch>
        </p:blipFill>
        <p:spPr>
          <a:xfrm>
            <a:off x="9491478" y="2733916"/>
            <a:ext cx="3235816" cy="4371538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rcRect l="11354" r="13870"/>
          <a:stretch>
            <a:fillRect/>
          </a:stretch>
        </p:blipFill>
        <p:spPr>
          <a:xfrm>
            <a:off x="13292042" y="2733916"/>
            <a:ext cx="3312034" cy="4429300"/>
          </a:xfrm>
          <a:prstGeom prst="rect">
            <a:avLst/>
          </a:prstGeom>
        </p:spPr>
      </p:pic>
      <p:sp>
        <p:nvSpPr>
          <p:cNvPr id="10" name="TextBox 10"/>
          <p:cNvSpPr txBox="1"/>
          <p:nvPr/>
        </p:nvSpPr>
        <p:spPr>
          <a:xfrm>
            <a:off x="916960" y="7555282"/>
            <a:ext cx="4106597" cy="1377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Anna Flávia </a:t>
            </a:r>
          </a:p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Castro</a:t>
            </a:r>
          </a:p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FFEE6"/>
                </a:solidFill>
                <a:latin typeface="Montserrat Classic"/>
              </a:rPr>
              <a:t>L</a:t>
            </a:r>
            <a:r>
              <a:rPr lang="en-US" sz="2800" b="0" spc="56">
                <a:solidFill>
                  <a:srgbClr val="FFFEE6"/>
                </a:solidFill>
                <a:latin typeface="Montserrat Classic"/>
              </a:rPr>
              <a:t>íder de Negócio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870672" y="7533442"/>
            <a:ext cx="4805503" cy="1377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L</a:t>
            </a:r>
            <a:r>
              <a:rPr lang="en-US" sz="2799" spc="55">
                <a:solidFill>
                  <a:srgbClr val="F8CF2C"/>
                </a:solidFill>
                <a:latin typeface="Montserrat Classic"/>
              </a:rPr>
              <a:t>ucas</a:t>
            </a:r>
          </a:p>
          <a:p>
            <a:pPr algn="ctr">
              <a:lnSpc>
                <a:spcPts val="3639"/>
              </a:lnSpc>
            </a:pPr>
            <a:r>
              <a:rPr lang="en-US" sz="2799" spc="55">
                <a:solidFill>
                  <a:srgbClr val="F8CF2C"/>
                </a:solidFill>
                <a:latin typeface="Montserrat Classic"/>
              </a:rPr>
              <a:t>Simões</a:t>
            </a:r>
          </a:p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FFEE6"/>
                </a:solidFill>
                <a:latin typeface="Montserrat Classic"/>
              </a:rPr>
              <a:t>D</a:t>
            </a:r>
            <a:r>
              <a:rPr lang="en-US" sz="2800" b="0" spc="56">
                <a:solidFill>
                  <a:srgbClr val="FFFEE6"/>
                </a:solidFill>
                <a:latin typeface="Montserrat Classic"/>
              </a:rPr>
              <a:t>esenvolvedor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141763" y="7555282"/>
            <a:ext cx="4106597" cy="1377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M</a:t>
            </a:r>
            <a:r>
              <a:rPr lang="en-US" sz="2799" spc="55">
                <a:solidFill>
                  <a:srgbClr val="F8CF2C"/>
                </a:solidFill>
                <a:latin typeface="Montserrat Classic"/>
              </a:rPr>
              <a:t>arcel</a:t>
            </a:r>
          </a:p>
          <a:p>
            <a:pPr algn="ctr">
              <a:lnSpc>
                <a:spcPts val="3639"/>
              </a:lnSpc>
            </a:pPr>
            <a:r>
              <a:rPr lang="en-US" sz="2799" spc="55">
                <a:solidFill>
                  <a:srgbClr val="F8CF2C"/>
                </a:solidFill>
                <a:latin typeface="Montserrat Classic"/>
              </a:rPr>
              <a:t>Ogando</a:t>
            </a:r>
          </a:p>
          <a:p>
            <a:pPr algn="ctr">
              <a:lnSpc>
                <a:spcPts val="3640"/>
              </a:lnSpc>
            </a:pPr>
            <a:r>
              <a:rPr lang="en-US" sz="2800" b="0" spc="56">
                <a:solidFill>
                  <a:srgbClr val="FFFEE6"/>
                </a:solidFill>
                <a:latin typeface="Montserrat Classic"/>
              </a:rPr>
              <a:t>Líder de Produto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3120429" y="7577123"/>
            <a:ext cx="4106597" cy="13778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Willian </a:t>
            </a:r>
          </a:p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C</a:t>
            </a:r>
            <a:r>
              <a:rPr lang="en-US" sz="2799" spc="55">
                <a:solidFill>
                  <a:srgbClr val="F8CF2C"/>
                </a:solidFill>
                <a:latin typeface="Montserrat Classic"/>
              </a:rPr>
              <a:t>han</a:t>
            </a:r>
          </a:p>
          <a:p>
            <a:pPr algn="ctr">
              <a:lnSpc>
                <a:spcPts val="3640"/>
              </a:lnSpc>
            </a:pPr>
            <a:r>
              <a:rPr lang="en-US" sz="2800" b="0" spc="56">
                <a:solidFill>
                  <a:srgbClr val="FFFEE6"/>
                </a:solidFill>
                <a:latin typeface="Montserrat Classic"/>
              </a:rPr>
              <a:t>Engenheiro de Dados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6326731" y="560938"/>
            <a:ext cx="8657293" cy="1842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231"/>
              </a:lnSpc>
            </a:pPr>
            <a:r>
              <a:rPr lang="en-US" sz="12375">
                <a:solidFill>
                  <a:srgbClr val="F8CF2C"/>
                </a:solidFill>
                <a:latin typeface="Playlist Script"/>
              </a:rPr>
              <a:t>Nosso time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282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073421" y="5886796"/>
            <a:ext cx="4087070" cy="2861460"/>
            <a:chOff x="0" y="0"/>
            <a:chExt cx="5449426" cy="3815281"/>
          </a:xfrm>
        </p:grpSpPr>
        <p:sp>
          <p:nvSpPr>
            <p:cNvPr id="3" name="TextBox 3"/>
            <p:cNvSpPr txBox="1"/>
            <p:nvPr/>
          </p:nvSpPr>
          <p:spPr>
            <a:xfrm>
              <a:off x="32538" y="3203513"/>
              <a:ext cx="5416888" cy="61176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Milênio Bus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2451517"/>
              <a:ext cx="5449426" cy="5976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24"/>
                </a:lnSpc>
              </a:pPr>
              <a:r>
                <a:rPr lang="en-US" sz="2452" b="0" spc="294">
                  <a:solidFill>
                    <a:srgbClr val="F8CF2C"/>
                  </a:solidFill>
                  <a:latin typeface="Montserrat Classic"/>
                </a:rPr>
                <a:t>F</a:t>
              </a:r>
              <a:r>
                <a:rPr lang="en-US" sz="2452" b="0" i="0" spc="294">
                  <a:solidFill>
                    <a:srgbClr val="F8CF2C"/>
                  </a:solidFill>
                  <a:latin typeface="Montserrat Classic"/>
                </a:rPr>
                <a:t>ACEBOOK</a:t>
              </a:r>
            </a:p>
          </p:txBody>
        </p:sp>
        <p:pic>
          <p:nvPicPr>
            <p:cNvPr id="5" name="Picture 5"/>
            <p:cNvPicPr>
              <a:picLocks noChangeAspect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>
            <a:xfrm>
              <a:off x="1790174" y="0"/>
              <a:ext cx="1869078" cy="1869078"/>
            </a:xfrm>
            <a:prstGeom prst="rect">
              <a:avLst/>
            </a:prstGeom>
          </p:spPr>
        </p:pic>
      </p:grpSp>
      <p:grpSp>
        <p:nvGrpSpPr>
          <p:cNvPr id="6" name="Group 6"/>
          <p:cNvGrpSpPr/>
          <p:nvPr/>
        </p:nvGrpSpPr>
        <p:grpSpPr>
          <a:xfrm>
            <a:off x="13002889" y="1765796"/>
            <a:ext cx="4350251" cy="2800134"/>
            <a:chOff x="0" y="0"/>
            <a:chExt cx="5800335" cy="3733512"/>
          </a:xfrm>
        </p:grpSpPr>
        <p:sp>
          <p:nvSpPr>
            <p:cNvPr id="7" name="TextBox 7"/>
            <p:cNvSpPr txBox="1"/>
            <p:nvPr/>
          </p:nvSpPr>
          <p:spPr>
            <a:xfrm>
              <a:off x="0" y="3119013"/>
              <a:ext cx="5800335" cy="61449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@milenio_bus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44833" y="2327762"/>
              <a:ext cx="5710670" cy="62636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28"/>
                </a:lnSpc>
              </a:pPr>
              <a:r>
                <a:rPr lang="en-US" sz="2580" b="0" spc="309">
                  <a:solidFill>
                    <a:srgbClr val="F8CF2C"/>
                  </a:solidFill>
                  <a:latin typeface="Montserrat Classic"/>
                </a:rPr>
                <a:t>INSTAGRAM</a:t>
              </a:r>
            </a:p>
          </p:txBody>
        </p:sp>
        <p:pic>
          <p:nvPicPr>
            <p:cNvPr id="9" name="Picture 9"/>
            <p:cNvPicPr>
              <a:picLocks noChangeAspect="1"/>
            </p:cNvPicPr>
            <p:nvPr/>
          </p:nvPicPr>
          <p:blipFill>
            <a:blip r:embed="rId3"/>
            <a:srcRect/>
            <a:stretch>
              <a:fillRect/>
            </a:stretch>
          </p:blipFill>
          <p:spPr>
            <a:xfrm>
              <a:off x="2019476" y="0"/>
              <a:ext cx="1761384" cy="1761384"/>
            </a:xfrm>
            <a:prstGeom prst="rect">
              <a:avLst/>
            </a:prstGeom>
          </p:spPr>
        </p:pic>
      </p:grpSp>
      <p:pic>
        <p:nvPicPr>
          <p:cNvPr id="10" name="Picture 10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318416" y="1860853"/>
            <a:ext cx="1519396" cy="1089624"/>
          </a:xfrm>
          <a:prstGeom prst="rect">
            <a:avLst/>
          </a:prstGeom>
        </p:spPr>
      </p:pic>
      <p:sp>
        <p:nvSpPr>
          <p:cNvPr id="11" name="AutoShape 11"/>
          <p:cNvSpPr/>
          <p:nvPr/>
        </p:nvSpPr>
        <p:spPr>
          <a:xfrm rot="5400000">
            <a:off x="3804530" y="5232474"/>
            <a:ext cx="6540715" cy="127823"/>
          </a:xfrm>
          <a:prstGeom prst="rect">
            <a:avLst/>
          </a:prstGeom>
          <a:solidFill>
            <a:srgbClr val="F8CF2C"/>
          </a:solidFill>
        </p:spPr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14599171" y="6126157"/>
            <a:ext cx="1376094" cy="1213210"/>
          </a:xfrm>
          <a:prstGeom prst="rect">
            <a:avLst/>
          </a:prstGeom>
        </p:spPr>
      </p:pic>
      <p:grpSp>
        <p:nvGrpSpPr>
          <p:cNvPr id="13" name="Group 13"/>
          <p:cNvGrpSpPr/>
          <p:nvPr/>
        </p:nvGrpSpPr>
        <p:grpSpPr>
          <a:xfrm>
            <a:off x="13100396" y="7785945"/>
            <a:ext cx="4350251" cy="973732"/>
            <a:chOff x="0" y="0"/>
            <a:chExt cx="5800335" cy="1298309"/>
          </a:xfrm>
        </p:grpSpPr>
        <p:sp>
          <p:nvSpPr>
            <p:cNvPr id="14" name="TextBox 14"/>
            <p:cNvSpPr txBox="1"/>
            <p:nvPr/>
          </p:nvSpPr>
          <p:spPr>
            <a:xfrm>
              <a:off x="34241" y="683580"/>
              <a:ext cx="5766094" cy="6147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Milênio Bus</a:t>
              </a:r>
            </a:p>
          </p:txBody>
        </p:sp>
        <p:sp>
          <p:nvSpPr>
            <p:cNvPr id="15" name="TextBox 15"/>
            <p:cNvSpPr txBox="1"/>
            <p:nvPr/>
          </p:nvSpPr>
          <p:spPr>
            <a:xfrm>
              <a:off x="0" y="-104775"/>
              <a:ext cx="5800335" cy="6233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29"/>
                </a:lnSpc>
              </a:pPr>
              <a:r>
                <a:rPr lang="en-US" sz="2581" b="0" i="0" spc="309">
                  <a:solidFill>
                    <a:srgbClr val="F8CF2C"/>
                  </a:solidFill>
                  <a:latin typeface="Montserrat Classic"/>
                </a:rPr>
                <a:t>LINKEDIN</a:t>
              </a: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7336379" y="3609588"/>
            <a:ext cx="5535465" cy="973732"/>
            <a:chOff x="0" y="0"/>
            <a:chExt cx="7380620" cy="1298309"/>
          </a:xfrm>
        </p:grpSpPr>
        <p:sp>
          <p:nvSpPr>
            <p:cNvPr id="17" name="TextBox 17"/>
            <p:cNvSpPr txBox="1"/>
            <p:nvPr/>
          </p:nvSpPr>
          <p:spPr>
            <a:xfrm>
              <a:off x="43570" y="683580"/>
              <a:ext cx="7337050" cy="61472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contato@mileniobus.com.br</a:t>
              </a:r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104775"/>
              <a:ext cx="7380620" cy="62339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129"/>
                </a:lnSpc>
              </a:pPr>
              <a:r>
                <a:rPr lang="en-US" sz="2581" b="0" i="0" spc="309">
                  <a:solidFill>
                    <a:srgbClr val="F8CF2C"/>
                  </a:solidFill>
                  <a:latin typeface="Montserrat Classic"/>
                </a:rPr>
                <a:t>E-MAIL</a:t>
              </a:r>
            </a:p>
          </p:txBody>
        </p:sp>
      </p:grpSp>
      <p:sp>
        <p:nvSpPr>
          <p:cNvPr id="19" name="TextBox 19"/>
          <p:cNvSpPr txBox="1"/>
          <p:nvPr/>
        </p:nvSpPr>
        <p:spPr>
          <a:xfrm>
            <a:off x="906816" y="4236150"/>
            <a:ext cx="5732057" cy="18429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4231"/>
              </a:lnSpc>
            </a:pPr>
            <a:r>
              <a:rPr lang="en-US" sz="12375">
                <a:solidFill>
                  <a:srgbClr val="FFFEE6"/>
                </a:solidFill>
                <a:latin typeface="Playlist Script"/>
              </a:rPr>
              <a:t>Obrigada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296</Words>
  <Application>Microsoft Office PowerPoint</Application>
  <PresentationFormat>Custom</PresentationFormat>
  <Paragraphs>104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Oswald</vt:lpstr>
      <vt:lpstr>Montserrat Light</vt:lpstr>
      <vt:lpstr>Montserrat Classic</vt:lpstr>
      <vt:lpstr>Playlist Script</vt:lpstr>
      <vt:lpstr>Arial</vt:lpstr>
      <vt:lpstr>Arimo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White Yellow Corporate Photo Architecture Presentation</dc:title>
  <cp:lastModifiedBy>Lucas Simões Da Silva</cp:lastModifiedBy>
  <cp:revision>3</cp:revision>
  <dcterms:created xsi:type="dcterms:W3CDTF">2006-08-16T00:00:00Z</dcterms:created>
  <dcterms:modified xsi:type="dcterms:W3CDTF">2019-12-27T19:57:25Z</dcterms:modified>
  <dc:identifier>DADqqdx_IA8</dc:identifier>
</cp:coreProperties>
</file>

<file path=docProps/thumbnail.jpeg>
</file>